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3" r:id="rId5"/>
    <p:sldId id="259" r:id="rId6"/>
    <p:sldId id="300" r:id="rId7"/>
    <p:sldId id="262" r:id="rId8"/>
    <p:sldId id="305" r:id="rId9"/>
    <p:sldId id="267" r:id="rId10"/>
    <p:sldId id="288" r:id="rId11"/>
    <p:sldId id="306" r:id="rId12"/>
    <p:sldId id="289" r:id="rId13"/>
    <p:sldId id="290" r:id="rId14"/>
    <p:sldId id="307" r:id="rId15"/>
    <p:sldId id="268" r:id="rId16"/>
    <p:sldId id="294" r:id="rId17"/>
    <p:sldId id="295" r:id="rId18"/>
    <p:sldId id="304" r:id="rId19"/>
    <p:sldId id="292" r:id="rId20"/>
    <p:sldId id="293" r:id="rId21"/>
    <p:sldId id="297" r:id="rId22"/>
    <p:sldId id="291" r:id="rId23"/>
    <p:sldId id="280" r:id="rId24"/>
  </p:sldIdLst>
  <p:sldSz cx="9144000" cy="6858000" type="screen4x3"/>
  <p:notesSz cx="6794500" cy="9906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44" autoAdjust="0"/>
  </p:normalViewPr>
  <p:slideViewPr>
    <p:cSldViewPr>
      <p:cViewPr>
        <p:scale>
          <a:sx n="66" d="100"/>
          <a:sy n="66" d="100"/>
        </p:scale>
        <p:origin x="-228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B84EF-40EF-4EF1-968F-E9FE65E43410}" type="datetimeFigureOut">
              <a:rPr lang="en-US" smtClean="0"/>
              <a:t>31/10/16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1804-DCC2-4460-9AF9-12A333D1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5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379FB-3E84-4E83-9183-F87CDF9E82BF}" type="datetimeFigureOut">
              <a:rPr lang="en-US" smtClean="0"/>
              <a:t>31/10/16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D0624-BFDB-40F1-B6E3-69F714C3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1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(feature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different, and mapping graph to generalized graph is a new problem.)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(feature </a:t>
                </a:r>
                <a:r>
                  <a:rPr lang="en-US" b="0" i="0" smtClean="0">
                    <a:latin typeface="Cambria Math"/>
                  </a:rPr>
                  <a:t>𝑓</a:t>
                </a:r>
                <a:r>
                  <a:rPr lang="en-US" dirty="0" smtClean="0"/>
                  <a:t> is different, and mapping graph to generalized graph is a new problem.)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0624-BFDB-40F1-B6E3-69F714C394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0624-BFDB-40F1-B6E3-69F714C394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0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0624-BFDB-40F1-B6E3-69F714C394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802E-975B-41F4-ADE4-BA9A0FA92FE7}" type="datetime1">
              <a:rPr lang="en-US" smtClean="0"/>
              <a:t>31/10/16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7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E626-E2C2-4D24-89AA-5392C21DF243}" type="datetime1">
              <a:rPr lang="en-US" smtClean="0"/>
              <a:t>31/10/16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92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D066-61AA-43D9-9295-FA8514BAE58C}" type="datetime1">
              <a:rPr lang="en-US" smtClean="0"/>
              <a:t>31/10/16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66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3987-050D-4744-AEC0-97BB63F48B74}" type="datetime1">
              <a:rPr lang="en-US" smtClean="0"/>
              <a:t>31/10/16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40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8FD-0220-4E9D-A997-20657046E41C}" type="datetime1">
              <a:rPr lang="en-US" smtClean="0"/>
              <a:t>31/10/16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5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B640-1BBB-4768-A327-7116F845600A}" type="datetime1">
              <a:rPr lang="en-US" smtClean="0"/>
              <a:t>31/10/16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68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5DA-A8CF-4C44-90BB-23B69D10F712}" type="datetime1">
              <a:rPr lang="en-US" smtClean="0"/>
              <a:t>31/10/16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8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3313-13D8-405F-A49D-B68C1E3487A5}" type="datetime1">
              <a:rPr lang="en-US" smtClean="0"/>
              <a:t>31/10/16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3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2FB6-A2D4-4C06-8443-67CC7D0C55B4}" type="datetime1">
              <a:rPr lang="en-US" smtClean="0"/>
              <a:t>31/10/16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23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BB08-2C94-45A7-9353-233D248C876C}" type="datetime1">
              <a:rPr lang="en-US" smtClean="0"/>
              <a:t>31/10/16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1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2AA9-29C0-42BE-A481-C0B64968FE4E}" type="datetime1">
              <a:rPr lang="en-US" smtClean="0"/>
              <a:t>31/10/16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85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E208-0AE6-4981-822A-798C0A97B188}" type="datetime1">
              <a:rPr lang="en-US" smtClean="0"/>
              <a:t>31/10/16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98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33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31.png"/><Relationship Id="rId13" Type="http://schemas.openxmlformats.org/officeDocument/2006/relationships/image" Target="../media/image18.png"/><Relationship Id="rId1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0.png"/><Relationship Id="rId12" Type="http://schemas.openxmlformats.org/officeDocument/2006/relationships/image" Target="../media/image420.png"/><Relationship Id="rId13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8.png"/><Relationship Id="rId4" Type="http://schemas.openxmlformats.org/officeDocument/2006/relationships/image" Target="../media/image45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340.png"/><Relationship Id="rId8" Type="http://schemas.openxmlformats.org/officeDocument/2006/relationships/image" Target="../media/image350.png"/><Relationship Id="rId9" Type="http://schemas.openxmlformats.org/officeDocument/2006/relationships/image" Target="../media/image360.png"/><Relationship Id="rId10" Type="http://schemas.openxmlformats.org/officeDocument/2006/relationships/image" Target="../media/image370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0.png"/><Relationship Id="rId3" Type="http://schemas.openxmlformats.org/officeDocument/2006/relationships/image" Target="../media/image49.png"/><Relationship Id="rId4" Type="http://schemas.openxmlformats.org/officeDocument/2006/relationships/image" Target="../media/image18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1.png"/><Relationship Id="rId5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 Algorithms for Generalized </a:t>
            </a:r>
            <a:r>
              <a:rPr lang="en-US" dirty="0" err="1" smtClean="0"/>
              <a:t>Subgraph</a:t>
            </a:r>
            <a:r>
              <a:rPr lang="en-US" dirty="0" smtClean="0"/>
              <a:t> Query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560840" cy="17526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Wenqing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Xiaokui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Xiao, James Cheng,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Sourav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Bhowmick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Nanyang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Technological University, Singapore</a:t>
            </a:r>
          </a:p>
        </p:txBody>
      </p:sp>
      <p:pic>
        <p:nvPicPr>
          <p:cNvPr id="4" name="Picture 3" descr="Z:\Youth Olympic Games 2010\Tagline\NTU_YOV_Full col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1"/>
          <a:stretch>
            <a:fillRect/>
          </a:stretch>
        </p:blipFill>
        <p:spPr bwMode="auto">
          <a:xfrm>
            <a:off x="700166" y="378927"/>
            <a:ext cx="2819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1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721840"/>
                <a:ext cx="8229600" cy="5369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Need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space and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</m:acc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construction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721840"/>
                <a:ext cx="8229600" cy="536923"/>
              </a:xfrm>
              <a:blipFill rotWithShape="1">
                <a:blip r:embed="rId2"/>
                <a:stretch>
                  <a:fillRect l="-815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98" y="1852811"/>
            <a:ext cx="22669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7944" y="3585407"/>
            <a:ext cx="108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(C, C, 1)</a:t>
            </a:r>
          </a:p>
          <a:p>
            <a:pPr algn="ctr"/>
            <a:r>
              <a:rPr lang="en-US" dirty="0" smtClean="0"/>
              <a:t>……</a:t>
            </a:r>
          </a:p>
          <a:p>
            <a:pPr algn="ctr"/>
            <a:r>
              <a:rPr lang="en-US" dirty="0" smtClean="0"/>
              <a:t>(N, H, 1)</a:t>
            </a:r>
            <a:endParaRPr lang="en-US" dirty="0"/>
          </a:p>
          <a:p>
            <a:pPr algn="ctr"/>
            <a:r>
              <a:rPr lang="en-US" dirty="0"/>
              <a:t>(N, H, 2)</a:t>
            </a:r>
          </a:p>
          <a:p>
            <a:pPr algn="ctr"/>
            <a:r>
              <a:rPr lang="en-US" dirty="0"/>
              <a:t>(O, C, 1)</a:t>
            </a:r>
          </a:p>
          <a:p>
            <a:pPr algn="ctr"/>
            <a:r>
              <a:rPr lang="en-US" dirty="0" smtClean="0"/>
              <a:t>……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5936" y="3140968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140968"/>
                <a:ext cx="122413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56" y="1916832"/>
            <a:ext cx="2133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85" y="1556792"/>
            <a:ext cx="2505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76056" y="377762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52120" y="3561600"/>
                <a:ext cx="12241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 smtClean="0"/>
                  <a:t>……</a:t>
                </a:r>
              </a:p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 smtClean="0"/>
                  <a:t>……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61600"/>
                <a:ext cx="1224136" cy="1754326"/>
              </a:xfrm>
              <a:prstGeom prst="rect">
                <a:avLst/>
              </a:prstGeom>
              <a:blipFill rotWithShape="1">
                <a:blip r:embed="rId7"/>
                <a:stretch>
                  <a:fillRect l="-1493" r="-398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076056" y="4065656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76056" y="4353688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76056" y="456971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76056" y="485774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76056" y="5145776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1" y="3648069"/>
            <a:ext cx="18573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67" y="4327994"/>
            <a:ext cx="847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66" y="3510300"/>
            <a:ext cx="847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92" y="4840976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17" y="392164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48264" y="4209672"/>
                <a:ext cx="11521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209672"/>
                <a:ext cx="1152128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2116" r="-10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66917" y="464172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917" y="4641720"/>
                <a:ext cx="100811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2196637" y="3648069"/>
            <a:ext cx="575163" cy="5010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09056" y="4065656"/>
            <a:ext cx="562744" cy="834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09056" y="4149144"/>
            <a:ext cx="562744" cy="3569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209056" y="4107400"/>
            <a:ext cx="562744" cy="8859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780362" y="4438763"/>
            <a:ext cx="431598" cy="5643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742832" y="4826386"/>
            <a:ext cx="469128" cy="20752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52120" y="4209672"/>
            <a:ext cx="1080120" cy="515472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52120" y="4796320"/>
            <a:ext cx="1080120" cy="214732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739432" y="4438763"/>
            <a:ext cx="281372" cy="104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741635" y="4840976"/>
            <a:ext cx="281372" cy="1502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100392" y="4436476"/>
            <a:ext cx="281372" cy="587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975029" y="4632794"/>
            <a:ext cx="406735" cy="20818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316970" y="4215800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970" y="4215800"/>
                <a:ext cx="66582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3802743" y="3585407"/>
            <a:ext cx="409217" cy="336233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802743" y="4034972"/>
            <a:ext cx="409217" cy="72428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380312" y="4034972"/>
            <a:ext cx="1001452" cy="114172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380312" y="4149144"/>
            <a:ext cx="1001452" cy="216578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61517" y="5145776"/>
            <a:ext cx="828674" cy="37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5124" idx="3"/>
          </p:cNvCxnSpPr>
          <p:nvPr/>
        </p:nvCxnSpPr>
        <p:spPr>
          <a:xfrm>
            <a:off x="2209056" y="4252907"/>
            <a:ext cx="562744" cy="10868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524328" y="4773302"/>
            <a:ext cx="716750" cy="542624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6" grpId="0"/>
      <p:bldP spid="10" grpId="0"/>
      <p:bldP spid="42" grpId="0" animBg="1"/>
      <p:bldP spid="43" grpId="0" animBg="1"/>
      <p:bldP spid="5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 and Background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dirty="0" smtClean="0"/>
              <a:t>Indexing Techniques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Distance Index</a:t>
            </a:r>
          </a:p>
          <a:p>
            <a:pPr lvl="1"/>
            <a:r>
              <a:rPr lang="en-US" dirty="0" smtClean="0"/>
              <a:t>Frequent Pattern Index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Star Index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 Pattern Index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42" y="1420763"/>
            <a:ext cx="22669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133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29" y="1124744"/>
            <a:ext cx="2505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15716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16524"/>
            <a:ext cx="15716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1495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81" y="2724302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637337" y="2851583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72200" y="263691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636912"/>
                <a:ext cx="93610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299" r="-194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5637337" y="328498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72200" y="305966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059668"/>
                <a:ext cx="93610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948" r="-3571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5637337" y="3942348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26749" y="3779748"/>
                <a:ext cx="8747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749" y="3779748"/>
                <a:ext cx="87476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652120" y="4941168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2301" y="4715852"/>
                <a:ext cx="931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301" y="4715852"/>
                <a:ext cx="931987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18573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3347864" y="4033837"/>
            <a:ext cx="360040" cy="90733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77461" y="4676202"/>
            <a:ext cx="917608" cy="50934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50307" y="5661248"/>
            <a:ext cx="3346029" cy="778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baseline="30000" dirty="0" err="1" smtClean="0">
                <a:latin typeface="Garamond" pitchFamily="18" charset="0"/>
              </a:rPr>
              <a:t>Edge</a:t>
            </a:r>
            <a:r>
              <a:rPr lang="fr-FR" sz="2800" b="1" baseline="30000" dirty="0" smtClean="0">
                <a:latin typeface="Garamond" pitchFamily="18" charset="0"/>
              </a:rPr>
              <a:t> index:</a:t>
            </a:r>
          </a:p>
          <a:p>
            <a:r>
              <a:rPr lang="fr-FR" sz="2400" b="1" baseline="30000" dirty="0" smtClean="0">
                <a:latin typeface="Garamond" pitchFamily="18" charset="0"/>
              </a:rPr>
              <a:t>……</a:t>
            </a:r>
            <a:endParaRPr lang="fr-FR" sz="2400" b="1" baseline="30000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2553536"/>
                <a:ext cx="2952328" cy="92333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Maximum edge weight  </a:t>
                </a:r>
                <a14:m>
                  <m:oMath xmlns=""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= 3</a:t>
                </a:r>
              </a:p>
              <a:p>
                <a:r>
                  <a:rPr lang="en-US" dirty="0" smtClean="0"/>
                  <a:t>Frequency threshold </a:t>
                </a:r>
                <a14:m>
                  <m:oMath xmlns=""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Maximum size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53536"/>
                <a:ext cx="2952328" cy="923330"/>
              </a:xfrm>
              <a:prstGeom prst="rect">
                <a:avLst/>
              </a:prstGeom>
              <a:blipFill rotWithShape="1">
                <a:blip r:embed="rId14"/>
                <a:stretch>
                  <a:fillRect l="-1860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32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20" grpId="0"/>
      <p:bldP spid="24" grpId="0" animBg="1"/>
      <p:bldP spid="2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 Pattern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5772397"/>
            <a:ext cx="8229600" cy="752947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42" y="1420763"/>
            <a:ext cx="22669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133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29" y="1124744"/>
            <a:ext cx="2505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15716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1495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69" y="3444382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629225" y="3571663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4088" y="335699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356992"/>
                <a:ext cx="93610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961" r="-19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4629225" y="400506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64088" y="37797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779748"/>
                <a:ext cx="93610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614" r="-3594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4629225" y="4662428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18637" y="4499828"/>
                <a:ext cx="8747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637" y="4499828"/>
                <a:ext cx="87476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1010"/>
            <a:ext cx="18573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2339752" y="4046162"/>
            <a:ext cx="360040" cy="6383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20972" y="4499828"/>
            <a:ext cx="917608" cy="509344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39752" y="3596782"/>
            <a:ext cx="504056" cy="3270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39752" y="3923818"/>
            <a:ext cx="504056" cy="8124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9752" y="3941770"/>
            <a:ext cx="504056" cy="150345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15816" y="5242847"/>
            <a:ext cx="3600400" cy="994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baseline="30000" dirty="0" err="1" smtClean="0">
                <a:latin typeface="Garamond" pitchFamily="18" charset="0"/>
              </a:rPr>
              <a:t>Edge</a:t>
            </a:r>
            <a:r>
              <a:rPr lang="fr-FR" sz="2800" b="1" baseline="30000" dirty="0" smtClean="0">
                <a:latin typeface="Garamond" pitchFamily="18" charset="0"/>
              </a:rPr>
              <a:t> index:</a:t>
            </a:r>
          </a:p>
          <a:p>
            <a:r>
              <a:rPr lang="fr-FR" sz="2400" b="1" baseline="30000" dirty="0" smtClean="0">
                <a:latin typeface="Garamond" pitchFamily="18" charset="0"/>
              </a:rPr>
              <a:t>(N, H, 3)</a:t>
            </a:r>
          </a:p>
          <a:p>
            <a:r>
              <a:rPr lang="fr-FR" sz="2400" b="1" baseline="30000" dirty="0" smtClean="0">
                <a:latin typeface="Garamond" pitchFamily="18" charset="0"/>
              </a:rPr>
              <a:t>…….</a:t>
            </a:r>
            <a:endParaRPr lang="fr-FR" sz="2400" b="1" baseline="30000" dirty="0">
              <a:latin typeface="Garamond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612470" y="5661248"/>
            <a:ext cx="504056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20972" y="5445224"/>
                <a:ext cx="9361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72" y="5445224"/>
                <a:ext cx="93610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2614" r="-35948"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364088" y="3444382"/>
            <a:ext cx="1296143" cy="277938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64088" y="3861048"/>
            <a:ext cx="1283629" cy="288032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20972" y="5527326"/>
            <a:ext cx="1326745" cy="277938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73753" y="3583351"/>
            <a:ext cx="778567" cy="111014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73753" y="3972961"/>
            <a:ext cx="778567" cy="78153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647717" y="4798594"/>
            <a:ext cx="797548" cy="85977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52320" y="4558691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558691"/>
                <a:ext cx="665820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2727" r="-4181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6273686" y="4693497"/>
            <a:ext cx="1668975" cy="125578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52651" y="4957804"/>
            <a:ext cx="180020" cy="8474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830964" y="5723964"/>
                <a:ext cx="1205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𝐴</m:t>
                      </m:r>
                      <m:r>
                        <a:rPr lang="en-US" b="0" i="1" dirty="0" smtClean="0"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964" y="5723964"/>
                <a:ext cx="120553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678302" y="3966416"/>
            <a:ext cx="229402" cy="254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55576" y="2553536"/>
                <a:ext cx="2952328" cy="92333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Maximum edge weight  </a:t>
                </a:r>
                <a14:m>
                  <m:oMath xmlns=""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= 2</a:t>
                </a:r>
              </a:p>
              <a:p>
                <a:r>
                  <a:rPr lang="en-US" dirty="0" smtClean="0"/>
                  <a:t>Frequency threshold </a:t>
                </a:r>
                <a14:m>
                  <m:oMath xmlns=""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Maximum size </a:t>
                </a:r>
                <a14:m>
                  <m:oMath xmlns=""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53536"/>
                <a:ext cx="2952328" cy="923330"/>
              </a:xfrm>
              <a:prstGeom prst="rect">
                <a:avLst/>
              </a:prstGeom>
              <a:blipFill rotWithShape="1">
                <a:blip r:embed="rId15"/>
                <a:stretch>
                  <a:fillRect l="-1860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14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24" grpId="0" animBg="1"/>
      <p:bldP spid="31" grpId="0" animBg="1"/>
      <p:bldP spid="34" grpId="0" animBg="1"/>
      <p:bldP spid="35" grpId="0" animBg="1"/>
      <p:bldP spid="36" grpId="0" animBg="1"/>
      <p:bldP spid="45" grpId="0"/>
      <p:bldP spid="52" grpId="0"/>
      <p:bldP spid="53" grpId="0" animBg="1"/>
      <p:bldP spid="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 and Background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dirty="0" smtClean="0"/>
              <a:t>Indexing Techniques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Distance Index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Frequent Pattern Index</a:t>
            </a:r>
          </a:p>
          <a:p>
            <a:pPr lvl="1"/>
            <a:r>
              <a:rPr lang="en-US" dirty="0" smtClean="0"/>
              <a:t>Star Index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92771"/>
            <a:ext cx="22669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06" y="2636912"/>
            <a:ext cx="3371286" cy="182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7" y="3549358"/>
            <a:ext cx="3608759" cy="2396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47875"/>
            <a:ext cx="2493143" cy="119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32040" y="3518734"/>
            <a:ext cx="504056" cy="27030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3995514"/>
            <a:ext cx="496909" cy="22557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6216" y="5373216"/>
            <a:ext cx="504056" cy="17992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3807" y="3995514"/>
            <a:ext cx="3608760" cy="2255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5373216"/>
            <a:ext cx="2736304" cy="197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596643" y="3682251"/>
            <a:ext cx="844996" cy="7178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08" y="1340768"/>
            <a:ext cx="14382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07" y="4352994"/>
            <a:ext cx="14382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1022"/>
            <a:ext cx="2882029" cy="146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3221"/>
            <a:ext cx="2921803" cy="139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4" y="4077072"/>
            <a:ext cx="22669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50" y="1127398"/>
            <a:ext cx="2133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>
            <a:stCxn id="1028" idx="2"/>
            <a:endCxn id="1026" idx="0"/>
          </p:cNvCxnSpPr>
          <p:nvPr/>
        </p:nvCxnSpPr>
        <p:spPr>
          <a:xfrm flipH="1">
            <a:off x="2196591" y="2060848"/>
            <a:ext cx="18059" cy="27017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1720" y="5005189"/>
            <a:ext cx="0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84168" y="23198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791319" y="232252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295375" y="232252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3" name="Straight Arrow Connector 32"/>
          <p:cNvCxnSpPr>
            <a:stCxn id="22" idx="2"/>
            <a:endCxn id="43" idx="0"/>
          </p:cNvCxnSpPr>
          <p:nvPr/>
        </p:nvCxnSpPr>
        <p:spPr>
          <a:xfrm flipH="1">
            <a:off x="5057236" y="2689207"/>
            <a:ext cx="1242956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2"/>
            <a:endCxn id="44" idx="0"/>
          </p:cNvCxnSpPr>
          <p:nvPr/>
        </p:nvCxnSpPr>
        <p:spPr>
          <a:xfrm flipH="1">
            <a:off x="5762917" y="2689207"/>
            <a:ext cx="537275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2"/>
            <a:endCxn id="45" idx="0"/>
          </p:cNvCxnSpPr>
          <p:nvPr/>
        </p:nvCxnSpPr>
        <p:spPr>
          <a:xfrm>
            <a:off x="6300192" y="2689207"/>
            <a:ext cx="1262925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41212" y="30340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546893" y="30340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47093" y="30426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38781" y="359588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5" name="Straight Arrow Connector 54"/>
          <p:cNvCxnSpPr>
            <a:stCxn id="43" idx="2"/>
            <a:endCxn id="54" idx="0"/>
          </p:cNvCxnSpPr>
          <p:nvPr/>
        </p:nvCxnSpPr>
        <p:spPr>
          <a:xfrm flipH="1">
            <a:off x="4754805" y="3403375"/>
            <a:ext cx="302431" cy="19250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618901" y="35960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1" name="Straight Arrow Connector 70"/>
          <p:cNvCxnSpPr>
            <a:stCxn id="44" idx="2"/>
            <a:endCxn id="70" idx="0"/>
          </p:cNvCxnSpPr>
          <p:nvPr/>
        </p:nvCxnSpPr>
        <p:spPr>
          <a:xfrm>
            <a:off x="5762917" y="3403375"/>
            <a:ext cx="0" cy="19265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7787264" y="2672075"/>
            <a:ext cx="186861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974124" y="2672075"/>
            <a:ext cx="0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974124" y="2672075"/>
            <a:ext cx="208676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8321206" y="2672690"/>
            <a:ext cx="186861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8508066" y="2672690"/>
            <a:ext cx="0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8508066" y="2672690"/>
            <a:ext cx="208676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4211960" y="2988707"/>
            <a:ext cx="68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7752530" y="2970601"/>
            <a:ext cx="68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244408" y="2970601"/>
            <a:ext cx="68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32301" y="2963291"/>
            <a:ext cx="3168352" cy="249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33522" y="5843611"/>
            <a:ext cx="3168352" cy="249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186853" y="4244927"/>
            <a:ext cx="71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1,2,2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5862055" y="4222135"/>
            <a:ext cx="33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55" name="Straight Arrow Connector 154"/>
          <p:cNvCxnSpPr>
            <a:stCxn id="70" idx="2"/>
            <a:endCxn id="153" idx="0"/>
          </p:cNvCxnSpPr>
          <p:nvPr/>
        </p:nvCxnSpPr>
        <p:spPr>
          <a:xfrm flipH="1">
            <a:off x="5546128" y="3965358"/>
            <a:ext cx="216789" cy="27956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4" idx="0"/>
            <a:endCxn id="70" idx="2"/>
          </p:cNvCxnSpPr>
          <p:nvPr/>
        </p:nvCxnSpPr>
        <p:spPr>
          <a:xfrm flipH="1" flipV="1">
            <a:off x="5762917" y="3965358"/>
            <a:ext cx="265593" cy="25677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7144671" y="3587948"/>
            <a:ext cx="34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683623" y="358056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59" name="Straight Arrow Connector 158"/>
          <p:cNvCxnSpPr>
            <a:stCxn id="45" idx="2"/>
            <a:endCxn id="157" idx="0"/>
          </p:cNvCxnSpPr>
          <p:nvPr/>
        </p:nvCxnSpPr>
        <p:spPr>
          <a:xfrm flipH="1">
            <a:off x="7317890" y="3411941"/>
            <a:ext cx="245227" cy="17600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58" idx="0"/>
            <a:endCxn id="45" idx="2"/>
          </p:cNvCxnSpPr>
          <p:nvPr/>
        </p:nvCxnSpPr>
        <p:spPr>
          <a:xfrm flipH="1" flipV="1">
            <a:off x="7563117" y="3411941"/>
            <a:ext cx="264522" cy="16862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114845" y="4892999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845" y="4892999"/>
                <a:ext cx="66582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/>
          <p:cNvCxnSpPr>
            <a:stCxn id="153" idx="2"/>
            <a:endCxn id="161" idx="0"/>
          </p:cNvCxnSpPr>
          <p:nvPr/>
        </p:nvCxnSpPr>
        <p:spPr>
          <a:xfrm flipH="1">
            <a:off x="5447755" y="4614259"/>
            <a:ext cx="98373" cy="2787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54" idx="2"/>
            <a:endCxn id="164" idx="0"/>
          </p:cNvCxnSpPr>
          <p:nvPr/>
        </p:nvCxnSpPr>
        <p:spPr>
          <a:xfrm>
            <a:off x="6028510" y="4591467"/>
            <a:ext cx="121577" cy="3414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5817177" y="4932923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77" y="4932923"/>
                <a:ext cx="66582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6987053" y="4150127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053" y="4150127"/>
                <a:ext cx="66582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7563117" y="4150127"/>
                <a:ext cx="557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117" y="4150127"/>
                <a:ext cx="557808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4396" r="-1098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Arrow Connector 166"/>
          <p:cNvCxnSpPr>
            <a:stCxn id="157" idx="2"/>
            <a:endCxn id="165" idx="0"/>
          </p:cNvCxnSpPr>
          <p:nvPr/>
        </p:nvCxnSpPr>
        <p:spPr>
          <a:xfrm>
            <a:off x="7317890" y="3957280"/>
            <a:ext cx="2073" cy="19284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58" idx="2"/>
            <a:endCxn id="166" idx="0"/>
          </p:cNvCxnSpPr>
          <p:nvPr/>
        </p:nvCxnSpPr>
        <p:spPr>
          <a:xfrm>
            <a:off x="7827639" y="3949897"/>
            <a:ext cx="14382" cy="20023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4377017" y="4150127"/>
                <a:ext cx="737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17" y="4150127"/>
                <a:ext cx="73782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479" r="-289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Straight Arrow Connector 169"/>
          <p:cNvCxnSpPr>
            <a:stCxn id="54" idx="2"/>
            <a:endCxn id="169" idx="0"/>
          </p:cNvCxnSpPr>
          <p:nvPr/>
        </p:nvCxnSpPr>
        <p:spPr>
          <a:xfrm flipH="1">
            <a:off x="4745931" y="3965213"/>
            <a:ext cx="8874" cy="1849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256274" y="229182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93" name="Straight Arrow Connector 192"/>
          <p:cNvCxnSpPr/>
          <p:nvPr/>
        </p:nvCxnSpPr>
        <p:spPr>
          <a:xfrm flipH="1">
            <a:off x="4258282" y="2649933"/>
            <a:ext cx="186861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4445142" y="2649933"/>
            <a:ext cx="0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4445142" y="2649933"/>
            <a:ext cx="208676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207" idx="2"/>
            <a:endCxn id="192" idx="0"/>
          </p:cNvCxnSpPr>
          <p:nvPr/>
        </p:nvCxnSpPr>
        <p:spPr>
          <a:xfrm flipH="1">
            <a:off x="4472298" y="1854116"/>
            <a:ext cx="1814043" cy="43770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207" idx="2"/>
            <a:endCxn id="22" idx="0"/>
          </p:cNvCxnSpPr>
          <p:nvPr/>
        </p:nvCxnSpPr>
        <p:spPr>
          <a:xfrm>
            <a:off x="6286341" y="1854116"/>
            <a:ext cx="13851" cy="46575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207" idx="2"/>
            <a:endCxn id="28" idx="0"/>
          </p:cNvCxnSpPr>
          <p:nvPr/>
        </p:nvCxnSpPr>
        <p:spPr>
          <a:xfrm>
            <a:off x="6286341" y="1854116"/>
            <a:ext cx="1721002" cy="46841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207" idx="2"/>
            <a:endCxn id="29" idx="0"/>
          </p:cNvCxnSpPr>
          <p:nvPr/>
        </p:nvCxnSpPr>
        <p:spPr>
          <a:xfrm>
            <a:off x="6286341" y="1854116"/>
            <a:ext cx="2225058" cy="46841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5961942" y="1484784"/>
            <a:ext cx="64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225" name="TextBox 224"/>
          <p:cNvSpPr txBox="1"/>
          <p:nvPr/>
        </p:nvSpPr>
        <p:spPr>
          <a:xfrm>
            <a:off x="6266973" y="29979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226" name="Straight Arrow Connector 225"/>
          <p:cNvCxnSpPr>
            <a:stCxn id="22" idx="2"/>
            <a:endCxn id="225" idx="0"/>
          </p:cNvCxnSpPr>
          <p:nvPr/>
        </p:nvCxnSpPr>
        <p:spPr>
          <a:xfrm>
            <a:off x="6300192" y="2689207"/>
            <a:ext cx="182805" cy="30879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6050949" y="3574063"/>
            <a:ext cx="48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1,2</a:t>
            </a:r>
            <a:endParaRPr lang="en-US" dirty="0"/>
          </a:p>
        </p:txBody>
      </p:sp>
      <p:sp>
        <p:nvSpPr>
          <p:cNvPr id="230" name="TextBox 229"/>
          <p:cNvSpPr txBox="1"/>
          <p:nvPr/>
        </p:nvSpPr>
        <p:spPr>
          <a:xfrm>
            <a:off x="6474171" y="3574063"/>
            <a:ext cx="58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2,2</a:t>
            </a:r>
            <a:endParaRPr lang="en-US" dirty="0"/>
          </a:p>
        </p:txBody>
      </p:sp>
      <p:cxnSp>
        <p:nvCxnSpPr>
          <p:cNvPr id="231" name="Straight Arrow Connector 230"/>
          <p:cNvCxnSpPr>
            <a:stCxn id="225" idx="2"/>
            <a:endCxn id="229" idx="0"/>
          </p:cNvCxnSpPr>
          <p:nvPr/>
        </p:nvCxnSpPr>
        <p:spPr>
          <a:xfrm flipH="1">
            <a:off x="6293295" y="3367331"/>
            <a:ext cx="189702" cy="20673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230" idx="0"/>
            <a:endCxn id="225" idx="2"/>
          </p:cNvCxnSpPr>
          <p:nvPr/>
        </p:nvCxnSpPr>
        <p:spPr>
          <a:xfrm flipH="1" flipV="1">
            <a:off x="6482997" y="3367331"/>
            <a:ext cx="283619" cy="20673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5978941" y="4150127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941" y="4150127"/>
                <a:ext cx="66582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6501253" y="4150127"/>
                <a:ext cx="557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253" y="4150127"/>
                <a:ext cx="557808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3261" r="-1087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5" name="Straight Arrow Connector 234"/>
          <p:cNvCxnSpPr>
            <a:stCxn id="229" idx="2"/>
            <a:endCxn id="233" idx="0"/>
          </p:cNvCxnSpPr>
          <p:nvPr/>
        </p:nvCxnSpPr>
        <p:spPr>
          <a:xfrm>
            <a:off x="6293295" y="3943395"/>
            <a:ext cx="18556" cy="2067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230" idx="2"/>
            <a:endCxn id="234" idx="0"/>
          </p:cNvCxnSpPr>
          <p:nvPr/>
        </p:nvCxnSpPr>
        <p:spPr>
          <a:xfrm>
            <a:off x="6766616" y="3943395"/>
            <a:ext cx="13541" cy="2067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52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43" grpId="0"/>
      <p:bldP spid="44" grpId="0"/>
      <p:bldP spid="45" grpId="0"/>
      <p:bldP spid="54" grpId="0"/>
      <p:bldP spid="70" grpId="0"/>
      <p:bldP spid="145" grpId="0"/>
      <p:bldP spid="146" grpId="0"/>
      <p:bldP spid="147" grpId="0"/>
      <p:bldP spid="148" grpId="0" animBg="1"/>
      <p:bldP spid="149" grpId="0" animBg="1"/>
      <p:bldP spid="153" grpId="0"/>
      <p:bldP spid="154" grpId="0"/>
      <p:bldP spid="157" grpId="0"/>
      <p:bldP spid="158" grpId="0"/>
      <p:bldP spid="161" grpId="0"/>
      <p:bldP spid="164" grpId="0"/>
      <p:bldP spid="165" grpId="0"/>
      <p:bldP spid="166" grpId="0"/>
      <p:bldP spid="169" grpId="0"/>
      <p:bldP spid="192" grpId="0"/>
      <p:bldP spid="207" grpId="0"/>
      <p:bldP spid="225" grpId="0"/>
      <p:bldP spid="229" grpId="0"/>
      <p:bldP spid="230" grpId="0"/>
      <p:bldP spid="233" grpId="0"/>
      <p:bldP spid="2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201009"/>
                <a:ext cx="3754760" cy="154035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Space complexity: </a:t>
                </a:r>
              </a:p>
              <a:p>
                <a:r>
                  <a:rPr lang="en-US" dirty="0" smtClean="0"/>
                  <a:t>Query complexity: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201009"/>
                <a:ext cx="3754760" cy="1540359"/>
              </a:xfrm>
              <a:blipFill rotWithShape="1">
                <a:blip r:embed="rId2"/>
                <a:stretch>
                  <a:fillRect l="-2273" t="-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3" y="3257427"/>
            <a:ext cx="2667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5015"/>
            <a:ext cx="18573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820167" y="3905499"/>
            <a:ext cx="3168352" cy="249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843808" y="3905498"/>
            <a:ext cx="423689" cy="24968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84168" y="22912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791319" y="22939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8295375" y="22939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106" name="Straight Arrow Connector 105"/>
          <p:cNvCxnSpPr>
            <a:stCxn id="103" idx="2"/>
            <a:endCxn id="109" idx="0"/>
          </p:cNvCxnSpPr>
          <p:nvPr/>
        </p:nvCxnSpPr>
        <p:spPr>
          <a:xfrm flipH="1">
            <a:off x="5057236" y="2660603"/>
            <a:ext cx="1242956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3" idx="2"/>
            <a:endCxn id="110" idx="0"/>
          </p:cNvCxnSpPr>
          <p:nvPr/>
        </p:nvCxnSpPr>
        <p:spPr>
          <a:xfrm flipH="1">
            <a:off x="5762917" y="2660603"/>
            <a:ext cx="537275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3" idx="2"/>
            <a:endCxn id="111" idx="0"/>
          </p:cNvCxnSpPr>
          <p:nvPr/>
        </p:nvCxnSpPr>
        <p:spPr>
          <a:xfrm>
            <a:off x="6300192" y="2660603"/>
            <a:ext cx="1262925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841212" y="30054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5546893" y="30054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347093" y="301400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538781" y="356727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13" name="Straight Arrow Connector 112"/>
          <p:cNvCxnSpPr>
            <a:stCxn id="109" idx="2"/>
            <a:endCxn id="112" idx="0"/>
          </p:cNvCxnSpPr>
          <p:nvPr/>
        </p:nvCxnSpPr>
        <p:spPr>
          <a:xfrm flipH="1">
            <a:off x="4754805" y="3374771"/>
            <a:ext cx="302431" cy="19250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618901" y="35674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15" name="Straight Arrow Connector 114"/>
          <p:cNvCxnSpPr>
            <a:stCxn id="110" idx="2"/>
            <a:endCxn id="114" idx="0"/>
          </p:cNvCxnSpPr>
          <p:nvPr/>
        </p:nvCxnSpPr>
        <p:spPr>
          <a:xfrm>
            <a:off x="5762917" y="3374771"/>
            <a:ext cx="0" cy="19265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7787264" y="2643471"/>
            <a:ext cx="186861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974124" y="2643471"/>
            <a:ext cx="0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974124" y="2643471"/>
            <a:ext cx="208676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8321206" y="2644086"/>
            <a:ext cx="186861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8508066" y="2644086"/>
            <a:ext cx="0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8508066" y="2644086"/>
            <a:ext cx="208676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211960" y="2960103"/>
            <a:ext cx="68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752530" y="2941997"/>
            <a:ext cx="68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8244408" y="2941997"/>
            <a:ext cx="68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186853" y="4216323"/>
            <a:ext cx="71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1,2,2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862055" y="4193531"/>
            <a:ext cx="33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27" name="Straight Arrow Connector 126"/>
          <p:cNvCxnSpPr>
            <a:stCxn id="114" idx="2"/>
            <a:endCxn id="125" idx="0"/>
          </p:cNvCxnSpPr>
          <p:nvPr/>
        </p:nvCxnSpPr>
        <p:spPr>
          <a:xfrm flipH="1">
            <a:off x="5546128" y="3936754"/>
            <a:ext cx="216789" cy="27956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26" idx="0"/>
            <a:endCxn id="114" idx="2"/>
          </p:cNvCxnSpPr>
          <p:nvPr/>
        </p:nvCxnSpPr>
        <p:spPr>
          <a:xfrm flipH="1" flipV="1">
            <a:off x="5762917" y="3936754"/>
            <a:ext cx="265593" cy="25677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144671" y="3559344"/>
            <a:ext cx="34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683623" y="355196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31" name="Straight Arrow Connector 130"/>
          <p:cNvCxnSpPr>
            <a:stCxn id="111" idx="2"/>
            <a:endCxn id="129" idx="0"/>
          </p:cNvCxnSpPr>
          <p:nvPr/>
        </p:nvCxnSpPr>
        <p:spPr>
          <a:xfrm flipH="1">
            <a:off x="7317890" y="3383337"/>
            <a:ext cx="245227" cy="17600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30" idx="0"/>
            <a:endCxn id="111" idx="2"/>
          </p:cNvCxnSpPr>
          <p:nvPr/>
        </p:nvCxnSpPr>
        <p:spPr>
          <a:xfrm flipH="1" flipV="1">
            <a:off x="7563117" y="3383337"/>
            <a:ext cx="264522" cy="16862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114845" y="4864395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845" y="4864395"/>
                <a:ext cx="6658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/>
          <p:cNvCxnSpPr>
            <a:stCxn id="125" idx="2"/>
            <a:endCxn id="133" idx="0"/>
          </p:cNvCxnSpPr>
          <p:nvPr/>
        </p:nvCxnSpPr>
        <p:spPr>
          <a:xfrm flipH="1">
            <a:off x="5447755" y="4585655"/>
            <a:ext cx="98373" cy="2787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6" idx="2"/>
            <a:endCxn id="136" idx="0"/>
          </p:cNvCxnSpPr>
          <p:nvPr/>
        </p:nvCxnSpPr>
        <p:spPr>
          <a:xfrm>
            <a:off x="6028510" y="4562863"/>
            <a:ext cx="121577" cy="3414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5817177" y="4904319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77" y="4904319"/>
                <a:ext cx="66582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6987053" y="4121523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053" y="4121523"/>
                <a:ext cx="66582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563117" y="4121523"/>
                <a:ext cx="557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117" y="4121523"/>
                <a:ext cx="55780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4396" r="-1098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/>
          <p:cNvCxnSpPr>
            <a:stCxn id="129" idx="2"/>
            <a:endCxn id="137" idx="0"/>
          </p:cNvCxnSpPr>
          <p:nvPr/>
        </p:nvCxnSpPr>
        <p:spPr>
          <a:xfrm>
            <a:off x="7317890" y="3928676"/>
            <a:ext cx="2073" cy="19284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0" idx="2"/>
            <a:endCxn id="138" idx="0"/>
          </p:cNvCxnSpPr>
          <p:nvPr/>
        </p:nvCxnSpPr>
        <p:spPr>
          <a:xfrm>
            <a:off x="7827639" y="3921293"/>
            <a:ext cx="14382" cy="20023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4377017" y="4121523"/>
                <a:ext cx="737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17" y="4121523"/>
                <a:ext cx="73782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479" r="-28926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/>
          <p:cNvCxnSpPr>
            <a:stCxn id="112" idx="2"/>
            <a:endCxn id="141" idx="0"/>
          </p:cNvCxnSpPr>
          <p:nvPr/>
        </p:nvCxnSpPr>
        <p:spPr>
          <a:xfrm flipH="1">
            <a:off x="4745931" y="3936609"/>
            <a:ext cx="8874" cy="1849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256274" y="226321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4258282" y="2621329"/>
            <a:ext cx="186861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4445142" y="2621329"/>
            <a:ext cx="0" cy="34483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4445142" y="2621329"/>
            <a:ext cx="208676" cy="35340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51" idx="2"/>
            <a:endCxn id="143" idx="0"/>
          </p:cNvCxnSpPr>
          <p:nvPr/>
        </p:nvCxnSpPr>
        <p:spPr>
          <a:xfrm flipH="1">
            <a:off x="4472298" y="1825512"/>
            <a:ext cx="1814043" cy="43770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51" idx="2"/>
            <a:endCxn id="103" idx="0"/>
          </p:cNvCxnSpPr>
          <p:nvPr/>
        </p:nvCxnSpPr>
        <p:spPr>
          <a:xfrm>
            <a:off x="6286341" y="1825512"/>
            <a:ext cx="13851" cy="46575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51" idx="2"/>
            <a:endCxn id="104" idx="0"/>
          </p:cNvCxnSpPr>
          <p:nvPr/>
        </p:nvCxnSpPr>
        <p:spPr>
          <a:xfrm>
            <a:off x="6286341" y="1825512"/>
            <a:ext cx="1721002" cy="46841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51" idx="2"/>
            <a:endCxn id="105" idx="0"/>
          </p:cNvCxnSpPr>
          <p:nvPr/>
        </p:nvCxnSpPr>
        <p:spPr>
          <a:xfrm>
            <a:off x="6286341" y="1825512"/>
            <a:ext cx="2225058" cy="46841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5961942" y="1456180"/>
            <a:ext cx="64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6266973" y="29693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153" name="Straight Arrow Connector 152"/>
          <p:cNvCxnSpPr>
            <a:stCxn id="103" idx="2"/>
            <a:endCxn id="152" idx="0"/>
          </p:cNvCxnSpPr>
          <p:nvPr/>
        </p:nvCxnSpPr>
        <p:spPr>
          <a:xfrm>
            <a:off x="6300192" y="2660603"/>
            <a:ext cx="182805" cy="30879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050949" y="3545459"/>
            <a:ext cx="48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474171" y="3545459"/>
            <a:ext cx="58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2,2</a:t>
            </a:r>
            <a:endParaRPr lang="en-US" dirty="0"/>
          </a:p>
        </p:txBody>
      </p:sp>
      <p:cxnSp>
        <p:nvCxnSpPr>
          <p:cNvPr id="156" name="Straight Arrow Connector 155"/>
          <p:cNvCxnSpPr>
            <a:stCxn id="152" idx="2"/>
            <a:endCxn id="154" idx="0"/>
          </p:cNvCxnSpPr>
          <p:nvPr/>
        </p:nvCxnSpPr>
        <p:spPr>
          <a:xfrm flipH="1">
            <a:off x="6293295" y="3338727"/>
            <a:ext cx="189702" cy="20673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5" idx="0"/>
            <a:endCxn id="152" idx="2"/>
          </p:cNvCxnSpPr>
          <p:nvPr/>
        </p:nvCxnSpPr>
        <p:spPr>
          <a:xfrm flipH="1" flipV="1">
            <a:off x="6482997" y="3338727"/>
            <a:ext cx="283619" cy="20673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5978941" y="4121523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941" y="4121523"/>
                <a:ext cx="66582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6501253" y="4121523"/>
                <a:ext cx="557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253" y="4121523"/>
                <a:ext cx="55780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3261" r="-1087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/>
          <p:cNvCxnSpPr>
            <a:stCxn id="154" idx="2"/>
            <a:endCxn id="158" idx="0"/>
          </p:cNvCxnSpPr>
          <p:nvPr/>
        </p:nvCxnSpPr>
        <p:spPr>
          <a:xfrm>
            <a:off x="6293295" y="3914791"/>
            <a:ext cx="18556" cy="2067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5" idx="2"/>
            <a:endCxn id="159" idx="0"/>
          </p:cNvCxnSpPr>
          <p:nvPr/>
        </p:nvCxnSpPr>
        <p:spPr>
          <a:xfrm>
            <a:off x="6766616" y="3914791"/>
            <a:ext cx="13541" cy="2067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6113752" y="2293925"/>
            <a:ext cx="945309" cy="222058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084168" y="4182610"/>
            <a:ext cx="472333" cy="31866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4377017" y="4191413"/>
            <a:ext cx="896243" cy="299442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088835" y="4161840"/>
            <a:ext cx="1144927" cy="358588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7622834" y="4522939"/>
            <a:ext cx="0" cy="31563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7164288" y="4809169"/>
                <a:ext cx="66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809169"/>
                <a:ext cx="665820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2752" r="-4311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Rectangle 171"/>
          <p:cNvSpPr/>
          <p:nvPr/>
        </p:nvSpPr>
        <p:spPr>
          <a:xfrm>
            <a:off x="7096629" y="4843055"/>
            <a:ext cx="1144927" cy="358588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4825138" y="4514507"/>
            <a:ext cx="720989" cy="133520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>
            <a:off x="5762917" y="4490855"/>
            <a:ext cx="544511" cy="135886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6035172" y="5233727"/>
            <a:ext cx="1587662" cy="61598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160151" y="5867980"/>
                <a:ext cx="1205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𝐶</m:t>
                      </m:r>
                      <m:r>
                        <a:rPr lang="en-US" b="0" i="1" dirty="0" smtClean="0"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51" y="5867980"/>
                <a:ext cx="120553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0" name="Straight Arrow Connector 179"/>
          <p:cNvCxnSpPr/>
          <p:nvPr/>
        </p:nvCxnSpPr>
        <p:spPr>
          <a:xfrm>
            <a:off x="2555775" y="2868140"/>
            <a:ext cx="1" cy="3448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211960" y="4534039"/>
            <a:ext cx="1061300" cy="1333941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6388146" y="5049061"/>
            <a:ext cx="2339277" cy="800654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27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 animBg="1"/>
      <p:bldP spid="102" grpId="0" animBg="1"/>
      <p:bldP spid="102" grpId="1" animBg="1"/>
      <p:bldP spid="162" grpId="0" animBg="1"/>
      <p:bldP spid="162" grpId="1" animBg="1"/>
      <p:bldP spid="164" grpId="0" animBg="1"/>
      <p:bldP spid="165" grpId="0" animBg="1"/>
      <p:bldP spid="166" grpId="0" animBg="1"/>
      <p:bldP spid="171" grpId="0"/>
      <p:bldP spid="172" grpId="0" animBg="1"/>
      <p:bldP spid="1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Distance </a:t>
            </a:r>
            <a:r>
              <a:rPr lang="en-US" b="1" dirty="0" smtClean="0"/>
              <a:t>Index</a:t>
            </a:r>
            <a:endParaRPr lang="en-US" dirty="0"/>
          </a:p>
          <a:p>
            <a:pPr lvl="1"/>
            <a:r>
              <a:rPr lang="en-US" dirty="0" smtClean="0"/>
              <a:t>Feature: distance triplets</a:t>
            </a:r>
          </a:p>
          <a:p>
            <a:pPr lvl="1"/>
            <a:r>
              <a:rPr lang="en-US" dirty="0" smtClean="0"/>
              <a:t>Lose the structural information of data graphs</a:t>
            </a:r>
          </a:p>
          <a:p>
            <a:r>
              <a:rPr lang="en-US" b="1" dirty="0" smtClean="0"/>
              <a:t>Frequent Pattern Index</a:t>
            </a:r>
            <a:endParaRPr lang="en-US" dirty="0"/>
          </a:p>
          <a:p>
            <a:pPr lvl="1"/>
            <a:r>
              <a:rPr lang="en-US" dirty="0" smtClean="0"/>
              <a:t>Feature: frequent generalized </a:t>
            </a:r>
            <a:r>
              <a:rPr lang="en-US" dirty="0" err="1" smtClean="0"/>
              <a:t>subgraphs</a:t>
            </a:r>
            <a:r>
              <a:rPr lang="en-US" dirty="0" smtClean="0"/>
              <a:t>, and distance triplets</a:t>
            </a:r>
          </a:p>
          <a:p>
            <a:pPr lvl="1"/>
            <a:r>
              <a:rPr lang="en-US" dirty="0" smtClean="0"/>
              <a:t>Expensive construction cost</a:t>
            </a:r>
          </a:p>
          <a:p>
            <a:r>
              <a:rPr lang="en-US" b="1" dirty="0" smtClean="0"/>
              <a:t>Star Index</a:t>
            </a:r>
            <a:endParaRPr lang="en-US" dirty="0"/>
          </a:p>
          <a:p>
            <a:pPr lvl="1"/>
            <a:r>
              <a:rPr lang="en-US" dirty="0" smtClean="0"/>
              <a:t>Feature: star graph</a:t>
            </a:r>
          </a:p>
          <a:p>
            <a:pPr lvl="1"/>
            <a:r>
              <a:rPr lang="en-US" dirty="0" smtClean="0"/>
              <a:t>A good balance between query processing and space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15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settings for indexing experiments</a:t>
            </a:r>
          </a:p>
          <a:p>
            <a:pPr lvl="1"/>
            <a:r>
              <a:rPr lang="en-US" dirty="0" smtClean="0"/>
              <a:t>Datasets: </a:t>
            </a:r>
            <a:r>
              <a:rPr lang="en-US" dirty="0" err="1" smtClean="0"/>
              <a:t>PubChem</a:t>
            </a:r>
            <a:r>
              <a:rPr lang="en-US" dirty="0" smtClean="0"/>
              <a:t> (up to 100K graphs)</a:t>
            </a:r>
          </a:p>
          <a:p>
            <a:pPr lvl="1"/>
            <a:r>
              <a:rPr lang="en-US" dirty="0" smtClean="0"/>
              <a:t>Query sets: generalized </a:t>
            </a:r>
            <a:r>
              <a:rPr lang="en-US" dirty="0" err="1" smtClean="0"/>
              <a:t>subgraphs</a:t>
            </a:r>
            <a:r>
              <a:rPr lang="en-US" dirty="0" smtClean="0"/>
              <a:t> extracting from each dataset in which at most 10% data graphs match the query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7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and Background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Indexing Techniques</a:t>
            </a:r>
          </a:p>
          <a:p>
            <a:pPr lvl="1"/>
            <a:r>
              <a:rPr lang="en-US" dirty="0" smtClean="0"/>
              <a:t>Distance Index</a:t>
            </a:r>
          </a:p>
          <a:p>
            <a:pPr lvl="1"/>
            <a:r>
              <a:rPr lang="en-US" dirty="0" smtClean="0"/>
              <a:t>Frequent Pattern Index</a:t>
            </a:r>
          </a:p>
          <a:p>
            <a:pPr lvl="1"/>
            <a:r>
              <a:rPr lang="en-US" dirty="0" smtClean="0"/>
              <a:t>Star Index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9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 Performance </a:t>
            </a:r>
            <a:r>
              <a:rPr lang="en-US" dirty="0" err="1" smtClean="0"/>
              <a:t>v.s</a:t>
            </a:r>
            <a:r>
              <a:rPr lang="en-US" dirty="0" smtClean="0"/>
              <a:t>. Dataset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16" y="1460326"/>
            <a:ext cx="58674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Vary Parameters of the Query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36" y="2204864"/>
            <a:ext cx="6057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15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new type of graph queries: </a:t>
            </a:r>
            <a:r>
              <a:rPr lang="en-US" b="1" dirty="0" smtClean="0"/>
              <a:t>generalized </a:t>
            </a:r>
            <a:r>
              <a:rPr lang="en-US" b="1" dirty="0" err="1" smtClean="0"/>
              <a:t>subgraph</a:t>
            </a:r>
            <a:r>
              <a:rPr lang="en-US" b="1" dirty="0" smtClean="0"/>
              <a:t> queries</a:t>
            </a:r>
          </a:p>
          <a:p>
            <a:r>
              <a:rPr lang="en-US" dirty="0" smtClean="0"/>
              <a:t>Three indexes</a:t>
            </a:r>
          </a:p>
          <a:p>
            <a:pPr lvl="1"/>
            <a:r>
              <a:rPr lang="en-US" b="1" dirty="0" smtClean="0"/>
              <a:t>Distance Index</a:t>
            </a:r>
            <a:r>
              <a:rPr lang="en-US" dirty="0" smtClean="0"/>
              <a:t>: entailing relatively high query cost but minimal space and preprocessing overhead</a:t>
            </a:r>
          </a:p>
          <a:p>
            <a:pPr lvl="1"/>
            <a:r>
              <a:rPr lang="en-US" b="1" dirty="0" smtClean="0"/>
              <a:t>Frequent Pattern Index</a:t>
            </a:r>
            <a:r>
              <a:rPr lang="en-US" dirty="0" smtClean="0"/>
              <a:t>: superior query performance at the cost of space and pre-computation time</a:t>
            </a:r>
          </a:p>
          <a:p>
            <a:pPr lvl="1"/>
            <a:r>
              <a:rPr lang="en-US" b="1" dirty="0" smtClean="0"/>
              <a:t>Star Index</a:t>
            </a:r>
            <a:r>
              <a:rPr lang="en-US" dirty="0" smtClean="0"/>
              <a:t>: achieving both a low index construction cost and a short query response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2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Mahalo</a:t>
            </a:r>
            <a:r>
              <a:rPr lang="en-US" dirty="0" smtClean="0"/>
              <a:t>! 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is a powerful data model</a:t>
            </a:r>
          </a:p>
          <a:p>
            <a:r>
              <a:rPr lang="en-US" dirty="0" smtClean="0"/>
              <a:t>Graph data is ubiquitous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49" y="3359958"/>
            <a:ext cx="2664296" cy="256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9" y="3797933"/>
            <a:ext cx="2209800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17" y="3140968"/>
            <a:ext cx="2736304" cy="30049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0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Subgraph</a:t>
                </a:r>
                <a:r>
                  <a:rPr lang="en-US" dirty="0" smtClean="0"/>
                  <a:t> Query</a:t>
                </a:r>
              </a:p>
              <a:p>
                <a:pPr lvl="1"/>
                <a:r>
                  <a:rPr lang="en-US" dirty="0"/>
                  <a:t>Given a graph database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a graph query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Find all graphs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</a:t>
                </a:r>
                <a:r>
                  <a:rPr lang="en-US" u="sng" dirty="0" err="1">
                    <a:solidFill>
                      <a:srgbClr val="0070C0"/>
                    </a:solidFill>
                  </a:rPr>
                  <a:t>subgraph</a:t>
                </a:r>
                <a:r>
                  <a:rPr lang="en-US" dirty="0"/>
                  <a:t> of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68" y="3356992"/>
            <a:ext cx="689462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152" y="3356992"/>
            <a:ext cx="1584176" cy="936104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3344"/>
            <a:ext cx="2505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Subgraph</a:t>
            </a:r>
            <a:r>
              <a:rPr lang="en-US" dirty="0" smtClean="0"/>
              <a:t> Query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6140"/>
            <a:ext cx="22669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133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6141"/>
            <a:ext cx="22669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3435823"/>
            <a:ext cx="2265909" cy="21465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baseline="30000" dirty="0" smtClean="0">
                <a:latin typeface="Garamond" pitchFamily="18" charset="0"/>
              </a:rPr>
              <a:t>POINT</a:t>
            </a:r>
            <a:r>
              <a:rPr lang="fr-FR" sz="2400" baseline="30000" dirty="0" smtClean="0">
                <a:latin typeface="Garamond" pitchFamily="18" charset="0"/>
              </a:rPr>
              <a:t> </a:t>
            </a:r>
            <a:r>
              <a:rPr lang="fr-FR" sz="2400" b="1" baseline="30000" dirty="0">
                <a:solidFill>
                  <a:srgbClr val="FFFF00"/>
                </a:solidFill>
                <a:latin typeface="Garamond" pitchFamily="18" charset="0"/>
              </a:rPr>
              <a:t>N</a:t>
            </a:r>
            <a:r>
              <a:rPr lang="fr-FR" sz="2400" baseline="30000" dirty="0">
                <a:latin typeface="Garamond" pitchFamily="18" charset="0"/>
              </a:rPr>
              <a:t> </a:t>
            </a:r>
            <a:r>
              <a:rPr lang="fr-FR" sz="2400" b="1" baseline="30000" dirty="0">
                <a:latin typeface="Garamond" pitchFamily="18" charset="0"/>
              </a:rPr>
              <a:t>; </a:t>
            </a:r>
          </a:p>
          <a:p>
            <a:r>
              <a:rPr lang="fr-FR" sz="2400" b="1" baseline="30000" dirty="0">
                <a:latin typeface="Garamond" pitchFamily="18" charset="0"/>
              </a:rPr>
              <a:t>POINT</a:t>
            </a:r>
            <a:r>
              <a:rPr lang="fr-FR" sz="2400" baseline="30000" dirty="0">
                <a:latin typeface="Garamond" pitchFamily="18" charset="0"/>
              </a:rPr>
              <a:t> </a:t>
            </a:r>
            <a:r>
              <a:rPr lang="fr-FR" sz="2400" b="1" baseline="30000" dirty="0">
                <a:solidFill>
                  <a:srgbClr val="FFFF00"/>
                </a:solidFill>
                <a:latin typeface="Garamond" pitchFamily="18" charset="0"/>
              </a:rPr>
              <a:t>H</a:t>
            </a:r>
            <a:r>
              <a:rPr lang="fr-FR" sz="2400" b="1" baseline="300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fr-FR" sz="2400" b="1" baseline="30000" dirty="0">
                <a:latin typeface="Garamond" pitchFamily="18" charset="0"/>
              </a:rPr>
              <a:t>; </a:t>
            </a:r>
          </a:p>
          <a:p>
            <a:r>
              <a:rPr lang="fr-FR" sz="2400" b="1" baseline="30000" dirty="0">
                <a:latin typeface="Garamond" pitchFamily="18" charset="0"/>
              </a:rPr>
              <a:t>POINT</a:t>
            </a:r>
            <a:r>
              <a:rPr lang="fr-FR" sz="2400" baseline="30000" dirty="0">
                <a:latin typeface="Garamond" pitchFamily="18" charset="0"/>
              </a:rPr>
              <a:t> </a:t>
            </a:r>
            <a:r>
              <a:rPr lang="fr-FR" sz="2400" b="1" baseline="30000" dirty="0">
                <a:solidFill>
                  <a:srgbClr val="FFFF00"/>
                </a:solidFill>
                <a:latin typeface="Garamond" pitchFamily="18" charset="0"/>
              </a:rPr>
              <a:t>O</a:t>
            </a:r>
            <a:r>
              <a:rPr lang="fr-FR" sz="2400" b="1" baseline="300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fr-FR" sz="2400" b="1" baseline="30000" dirty="0">
                <a:latin typeface="Garamond" pitchFamily="18" charset="0"/>
              </a:rPr>
              <a:t>; </a:t>
            </a:r>
          </a:p>
          <a:p>
            <a:r>
              <a:rPr lang="fr-FR" sz="2400" b="1" baseline="30000" dirty="0">
                <a:latin typeface="Garamond" pitchFamily="18" charset="0"/>
              </a:rPr>
              <a:t>POINT</a:t>
            </a:r>
            <a:r>
              <a:rPr lang="fr-FR" sz="2400" baseline="30000" dirty="0">
                <a:latin typeface="Garamond" pitchFamily="18" charset="0"/>
              </a:rPr>
              <a:t> </a:t>
            </a:r>
            <a:r>
              <a:rPr lang="fr-FR" sz="2400" b="1" baseline="30000" dirty="0">
                <a:solidFill>
                  <a:srgbClr val="FFFF00"/>
                </a:solidFill>
                <a:latin typeface="Garamond" pitchFamily="18" charset="0"/>
              </a:rPr>
              <a:t>C</a:t>
            </a:r>
            <a:r>
              <a:rPr lang="fr-FR" sz="2400" b="1" baseline="300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fr-FR" sz="2400" b="1" baseline="30000" dirty="0">
                <a:latin typeface="Garamond" pitchFamily="18" charset="0"/>
              </a:rPr>
              <a:t>; </a:t>
            </a:r>
          </a:p>
          <a:p>
            <a:r>
              <a:rPr lang="fr-FR" sz="2400" b="1" baseline="30000" dirty="0">
                <a:latin typeface="Garamond" pitchFamily="18" charset="0"/>
              </a:rPr>
              <a:t>DISTANCE (1, 2) 1 3 ; </a:t>
            </a:r>
          </a:p>
          <a:p>
            <a:r>
              <a:rPr lang="fr-FR" sz="2400" b="1" baseline="30000" dirty="0">
                <a:latin typeface="Garamond" pitchFamily="18" charset="0"/>
              </a:rPr>
              <a:t>DISTANCE (1, 3) 1 2 ; </a:t>
            </a:r>
          </a:p>
          <a:p>
            <a:r>
              <a:rPr lang="fr-FR" sz="2400" b="1" baseline="30000" dirty="0">
                <a:latin typeface="Garamond" pitchFamily="18" charset="0"/>
              </a:rPr>
              <a:t>DISTANCE (1, 4) 1 2 ; </a:t>
            </a:r>
          </a:p>
          <a:p>
            <a:r>
              <a:rPr lang="fr-FR" sz="2400" b="1" baseline="30000" dirty="0">
                <a:latin typeface="Garamond" pitchFamily="18" charset="0"/>
              </a:rPr>
              <a:t>DISTANCE (3, 4) 1 1 </a:t>
            </a:r>
            <a:r>
              <a:rPr lang="fr-FR" sz="2400" b="1" baseline="30000" dirty="0" smtClean="0">
                <a:latin typeface="Garamond" pitchFamily="18" charset="0"/>
              </a:rPr>
              <a:t>;</a:t>
            </a:r>
            <a:endParaRPr lang="fr-FR" sz="2400" b="1" baseline="30000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559623"/>
            <a:ext cx="38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query in ALADDIN language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3491880" y="4295749"/>
            <a:ext cx="660400" cy="21337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9" y="3797596"/>
            <a:ext cx="18573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26982" y="3587532"/>
                <a:ext cx="1837506" cy="156966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is a generalized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subgraph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82" y="3587532"/>
                <a:ext cx="1837506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4967" t="-3113" b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6380981" y="4234778"/>
            <a:ext cx="660400" cy="21337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9872" y="2926685"/>
            <a:ext cx="272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data graphs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5589240"/>
            <a:ext cx="191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 graph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5589240"/>
            <a:ext cx="211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Answer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1045" name="Curved Connector 1044"/>
          <p:cNvCxnSpPr/>
          <p:nvPr/>
        </p:nvCxnSpPr>
        <p:spPr>
          <a:xfrm flipV="1">
            <a:off x="5436096" y="2348880"/>
            <a:ext cx="2016224" cy="1800201"/>
          </a:xfrm>
          <a:prstGeom prst="curvedConnector3">
            <a:avLst>
              <a:gd name="adj1" fmla="val 64901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urved Connector 1046"/>
          <p:cNvCxnSpPr/>
          <p:nvPr/>
        </p:nvCxnSpPr>
        <p:spPr>
          <a:xfrm flipV="1">
            <a:off x="4806677" y="2060848"/>
            <a:ext cx="3239058" cy="2664296"/>
          </a:xfrm>
          <a:prstGeom prst="curvedConnector3">
            <a:avLst>
              <a:gd name="adj1" fmla="val 100411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flipV="1">
            <a:off x="4806677" y="2206205"/>
            <a:ext cx="3509739" cy="1691918"/>
          </a:xfrm>
          <a:prstGeom prst="curvedConnector3">
            <a:avLst>
              <a:gd name="adj1" fmla="val 70470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urved Connector 1060"/>
          <p:cNvCxnSpPr/>
          <p:nvPr/>
        </p:nvCxnSpPr>
        <p:spPr>
          <a:xfrm rot="5400000" flipH="1" flipV="1">
            <a:off x="5425566" y="2863466"/>
            <a:ext cx="2088232" cy="482997"/>
          </a:xfrm>
          <a:prstGeom prst="curvedConnector3">
            <a:avLst>
              <a:gd name="adj1" fmla="val 51251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extBox 1074"/>
          <p:cNvSpPr txBox="1"/>
          <p:nvPr/>
        </p:nvSpPr>
        <p:spPr>
          <a:xfrm>
            <a:off x="360834" y="5982379"/>
            <a:ext cx="853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Compared to </a:t>
            </a:r>
            <a:r>
              <a:rPr lang="en-US" sz="2400" dirty="0" err="1" smtClean="0">
                <a:solidFill>
                  <a:srgbClr val="C00000"/>
                </a:solidFill>
              </a:rPr>
              <a:t>subgraph</a:t>
            </a:r>
            <a:r>
              <a:rPr lang="en-US" sz="2400" dirty="0" smtClean="0">
                <a:solidFill>
                  <a:srgbClr val="C00000"/>
                </a:solidFill>
              </a:rPr>
              <a:t> query, generalized </a:t>
            </a:r>
            <a:r>
              <a:rPr lang="en-US" sz="2400" dirty="0" err="1" smtClean="0">
                <a:solidFill>
                  <a:srgbClr val="C00000"/>
                </a:solidFill>
              </a:rPr>
              <a:t>subgraph</a:t>
            </a:r>
            <a:r>
              <a:rPr lang="en-US" sz="2400" dirty="0" smtClean="0">
                <a:solidFill>
                  <a:srgbClr val="C00000"/>
                </a:solidFill>
              </a:rPr>
              <a:t> query allows an edge in the query graph mapping to a path in </a:t>
            </a:r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smtClean="0">
                <a:solidFill>
                  <a:srgbClr val="C00000"/>
                </a:solidFill>
              </a:rPr>
              <a:t>data graph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6" grpId="0" animBg="1"/>
      <p:bldP spid="15" grpId="0"/>
      <p:bldP spid="17" grpId="0"/>
      <p:bldP spid="1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Querying user online traversal graphs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Searching pictures in an image database</a:t>
            </a:r>
          </a:p>
          <a:p>
            <a:r>
              <a:rPr lang="en-US" dirty="0" smtClean="0"/>
              <a:t>Drug design, motif discovery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600400" cy="247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93652"/>
            <a:ext cx="2003497" cy="162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9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involves </a:t>
            </a:r>
            <a:r>
              <a:rPr lang="en-US" dirty="0" err="1" smtClean="0"/>
              <a:t>subgraph</a:t>
            </a:r>
            <a:r>
              <a:rPr lang="en-US" dirty="0" smtClean="0"/>
              <a:t> isomorphism which is NP-hard</a:t>
            </a:r>
          </a:p>
          <a:p>
            <a:r>
              <a:rPr lang="en-US" dirty="0" smtClean="0"/>
              <a:t>The relaxation in the new query from exact edge matching to approximate path matching further explodes the already exponential search space</a:t>
            </a:r>
          </a:p>
          <a:p>
            <a:r>
              <a:rPr lang="en-US" dirty="0" smtClean="0"/>
              <a:t>Existing pruning techniques cannot be directly applied or are simply not adequate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4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 and Background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dirty="0" smtClean="0"/>
              <a:t>Indexing Techniques</a:t>
            </a:r>
          </a:p>
          <a:p>
            <a:pPr lvl="1"/>
            <a:r>
              <a:rPr lang="en-US" dirty="0" smtClean="0"/>
              <a:t>Distance Index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Frequent Pattern Index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Star Index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9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33577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Distance triplet: </a:t>
                </a:r>
                <a14:m>
                  <m:oMath xmlns=""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Use label order to reduce duplicate distance triplets</a:t>
                </a:r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335777"/>
              </a:xfrm>
              <a:blipFill rotWithShape="1">
                <a:blip r:embed="rId2"/>
                <a:stretch>
                  <a:fillRect l="-1481" t="-11872" b="-10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92036"/>
            <a:ext cx="22669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9071" y="297723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O&lt;N&lt;H&lt;C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2120" y="2935977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935977"/>
                <a:ext cx="122413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24128" y="3341891"/>
            <a:ext cx="10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(C, C, 1)</a:t>
            </a:r>
          </a:p>
          <a:p>
            <a:pPr algn="ctr"/>
            <a:r>
              <a:rPr lang="en-US" dirty="0" smtClean="0"/>
              <a:t>(C, C, 2)</a:t>
            </a:r>
          </a:p>
          <a:p>
            <a:pPr algn="ctr"/>
            <a:r>
              <a:rPr lang="en-US" dirty="0" smtClean="0"/>
              <a:t>(C, C, 3)</a:t>
            </a:r>
          </a:p>
          <a:p>
            <a:pPr algn="ctr"/>
            <a:r>
              <a:rPr lang="en-US" dirty="0" smtClean="0"/>
              <a:t>……</a:t>
            </a:r>
          </a:p>
          <a:p>
            <a:pPr algn="ctr"/>
            <a:r>
              <a:rPr lang="en-US" dirty="0" smtClean="0"/>
              <a:t>(N, H, 2)</a:t>
            </a:r>
          </a:p>
          <a:p>
            <a:pPr algn="ctr"/>
            <a:r>
              <a:rPr lang="en-US" dirty="0" smtClean="0"/>
              <a:t>(O, C, 1)</a:t>
            </a:r>
          </a:p>
          <a:p>
            <a:pPr algn="ctr"/>
            <a:r>
              <a:rPr lang="en-US" dirty="0" smtClean="0"/>
              <a:t>(O, C, 2)</a:t>
            </a:r>
          </a:p>
          <a:p>
            <a:pPr algn="ctr"/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5192032"/>
            <a:ext cx="108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(C, C, 1)</a:t>
            </a:r>
          </a:p>
          <a:p>
            <a:pPr algn="ctr"/>
            <a:r>
              <a:rPr lang="en-US" dirty="0" smtClean="0"/>
              <a:t>……</a:t>
            </a:r>
          </a:p>
          <a:p>
            <a:pPr algn="ctr"/>
            <a:r>
              <a:rPr lang="en-US" dirty="0" smtClean="0"/>
              <a:t>(N, H, 2)</a:t>
            </a:r>
          </a:p>
          <a:p>
            <a:pPr algn="ctr"/>
            <a:r>
              <a:rPr lang="en-US" dirty="0" smtClean="0"/>
              <a:t>(O, C, 1)</a:t>
            </a:r>
          </a:p>
          <a:p>
            <a:pPr algn="ctr"/>
            <a:r>
              <a:rPr lang="en-US" dirty="0" smtClean="0"/>
              <a:t>……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55976" y="4747593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47593"/>
                <a:ext cx="122413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4175956" y="4069717"/>
            <a:ext cx="154817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508104" y="4592161"/>
            <a:ext cx="232200" cy="59987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7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8766</TotalTime>
  <Words>903</Words>
  <Application>Microsoft Macintosh PowerPoint</Application>
  <PresentationFormat>全屏显示(4:3)</PresentationFormat>
  <Paragraphs>252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Theme</vt:lpstr>
      <vt:lpstr>Efficient Algorithms for Generalized Subgraph Query Processing</vt:lpstr>
      <vt:lpstr>Outline</vt:lpstr>
      <vt:lpstr>Motivation and Background</vt:lpstr>
      <vt:lpstr>Preliminary</vt:lpstr>
      <vt:lpstr>Generalized Subgraph Query</vt:lpstr>
      <vt:lpstr>More Applications</vt:lpstr>
      <vt:lpstr>Challenges</vt:lpstr>
      <vt:lpstr>Outline</vt:lpstr>
      <vt:lpstr>Distance Index</vt:lpstr>
      <vt:lpstr>Distance Index</vt:lpstr>
      <vt:lpstr>Outline</vt:lpstr>
      <vt:lpstr>Frequent Pattern Index</vt:lpstr>
      <vt:lpstr>Frequent Pattern Index</vt:lpstr>
      <vt:lpstr>Outline</vt:lpstr>
      <vt:lpstr>Star Index</vt:lpstr>
      <vt:lpstr>Star Index</vt:lpstr>
      <vt:lpstr>Star Index</vt:lpstr>
      <vt:lpstr>Summary</vt:lpstr>
      <vt:lpstr>Experiments</vt:lpstr>
      <vt:lpstr>Index Performance v.s. Dataset Size</vt:lpstr>
      <vt:lpstr>Vary Parameters of the Query Graphs</vt:lpstr>
      <vt:lpstr>Conclusions</vt:lpstr>
      <vt:lpstr>Mahalo!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Graph Data Management</dc:title>
  <dc:creator>Administrator</dc:creator>
  <cp:lastModifiedBy>Edwin Lin</cp:lastModifiedBy>
  <cp:revision>339</cp:revision>
  <cp:lastPrinted>2012-08-06T10:57:20Z</cp:lastPrinted>
  <dcterms:created xsi:type="dcterms:W3CDTF">2012-08-04T07:13:28Z</dcterms:created>
  <dcterms:modified xsi:type="dcterms:W3CDTF">2016-10-31T17:12:51Z</dcterms:modified>
</cp:coreProperties>
</file>